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ial Unicode Bold" charset="1" panose="020B0704020202020204"/>
      <p:regular r:id="rId19"/>
    </p:embeddedFont>
    <p:embeddedFont>
      <p:font typeface="Arial Unicode" charset="1" panose="020B0604020202020204"/>
      <p:regular r:id="rId20"/>
    </p:embeddedFont>
    <p:embeddedFont>
      <p:font typeface="Open Sans Bold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GWlj3V2mM.mp4" Type="http://schemas.openxmlformats.org/officeDocument/2006/relationships/video"/><Relationship Id="rId4" Target="../media/VAGWlj3V2mM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Wl7ICybA.mp4" Type="http://schemas.openxmlformats.org/officeDocument/2006/relationships/video"/><Relationship Id="rId4" Target="../media/VAGWl7ICyb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2199809"/>
            <a:ext cx="9813429" cy="182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SignAI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9360" y="1658160"/>
            <a:ext cx="5523118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CAPSTONE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36182" y="8947022"/>
            <a:ext cx="5523118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SignAI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6834" y="6545359"/>
            <a:ext cx="5152466" cy="216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03"/>
              </a:lnSpc>
            </a:pPr>
            <a:r>
              <a:rPr lang="en-US" b="true" sz="2003" spc="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Integrantes</a:t>
            </a:r>
            <a:r>
              <a:rPr lang="en-US" sz="2003" spc="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Jenniffer Coñuel - 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Mattías Gonzalez - 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Ariel Silva - </a:t>
            </a:r>
          </a:p>
          <a:p>
            <a:pPr algn="r">
              <a:lnSpc>
                <a:spcPts val="1943"/>
              </a:lnSpc>
            </a:pPr>
          </a:p>
          <a:p>
            <a:pPr algn="r">
              <a:lnSpc>
                <a:spcPts val="1943"/>
              </a:lnSpc>
            </a:pPr>
            <a:r>
              <a:rPr lang="en-US" sz="20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Profesores</a:t>
            </a: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Jazna Meza - 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Juan Pablo Mellado - </a:t>
            </a:r>
          </a:p>
          <a:p>
            <a:pPr algn="r">
              <a:lnSpc>
                <a:spcPts val="194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2105450"/>
            <a:ext cx="7426219" cy="241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¿Cómo se logró?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278" y="5089020"/>
            <a:ext cx="8192902" cy="25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3"/>
              </a:lnSpc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Además del modelo de DeepLearning también tuvimos que hacer funciones para el Backend con el fin de preparar los vídeos que se recepcionan para poder clasificarlo correctamente.</a:t>
            </a:r>
          </a:p>
          <a:p>
            <a:pPr algn="l">
              <a:lnSpc>
                <a:spcPts val="2503"/>
              </a:lnSpc>
            </a:pPr>
          </a:p>
          <a:p>
            <a:pPr algn="l">
              <a:lnSpc>
                <a:spcPts val="2503"/>
              </a:lnSpc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eso, una vez se recibe un vídeo en el backend, se baja los </a:t>
            </a:r>
            <a:r>
              <a:rPr lang="en-US" sz="25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Frames per Second</a:t>
            </a: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a </a:t>
            </a:r>
            <a:r>
              <a:rPr lang="en-US" sz="25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8</a:t>
            </a: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y se separa el vídeo en </a:t>
            </a:r>
            <a:r>
              <a:rPr lang="en-US" sz="25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Frames</a:t>
            </a: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42684" y="2538998"/>
            <a:ext cx="1152924" cy="11529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42684" y="4525297"/>
            <a:ext cx="1152924" cy="11529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42684" y="6508125"/>
            <a:ext cx="1152924" cy="11529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-1490085" y="453648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789233" y="324759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7443" y="1716634"/>
            <a:ext cx="6426060" cy="17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sz="7651" spc="-48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Developer Portal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7443" y="7239922"/>
            <a:ext cx="6748453" cy="75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Durante esta fase, además de desarrollar el modelo, se desarrolló el Developer Portal, cuya función es centralizar la información de nuestro proyecto.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49915" y="2890035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72203" y="3023145"/>
            <a:ext cx="4978995" cy="100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developer portal contiene la documentación y ejemplos de cómo integrar el servicio, además de información de SignAI.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49915" y="4876334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49915" y="6859162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72203" y="2577098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Documentación e Información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72203" y="5009444"/>
            <a:ext cx="497899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Tiene integrado autenticación con e-mail, Google y Github.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2203" y="4563397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Autenticación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2203" y="6992272"/>
            <a:ext cx="4978995" cy="75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Cuenta con un apartado para generar APIKeys por usuario, limitadas a la quota de cada plan.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72203" y="6546225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APIKeys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895429"/>
            <a:ext cx="14630400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0" y="504871"/>
            <a:ext cx="10366524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Developer Portal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0844" y="-91004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218604" y="-1214872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16071" y="4331861"/>
            <a:ext cx="740593" cy="562850"/>
          </a:xfrm>
          <a:custGeom>
            <a:avLst/>
            <a:gdLst/>
            <a:ahLst/>
            <a:cxnLst/>
            <a:rect r="r" b="b" t="t" l="l"/>
            <a:pathLst>
              <a:path h="562850" w="740593">
                <a:moveTo>
                  <a:pt x="0" y="0"/>
                </a:moveTo>
                <a:lnTo>
                  <a:pt x="740593" y="0"/>
                </a:lnTo>
                <a:lnTo>
                  <a:pt x="740593" y="562850"/>
                </a:lnTo>
                <a:lnTo>
                  <a:pt x="0" y="56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25523" y="2929938"/>
            <a:ext cx="7436963" cy="14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Conclusión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12621930" y="341845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21930" y="4625809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25523" y="4942336"/>
            <a:ext cx="7436963" cy="292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9"/>
              </a:lnSpc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Durante ésta fase logramos desarrollar las actividades registradas en el cronograma de forma exitosa, además de obtener un modelo con buenos resultados en métricas, además de en implementación.</a:t>
            </a:r>
          </a:p>
          <a:p>
            <a:pPr algn="l">
              <a:lnSpc>
                <a:spcPts val="2889"/>
              </a:lnSpc>
            </a:pPr>
          </a:p>
          <a:p>
            <a:pPr algn="l">
              <a:lnSpc>
                <a:spcPts val="2889"/>
              </a:lnSpc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 esta fase damos cierre al desarrollo técnico del proyecto.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3231336" y="7865602"/>
            <a:ext cx="740593" cy="562850"/>
          </a:xfrm>
          <a:custGeom>
            <a:avLst/>
            <a:gdLst/>
            <a:ahLst/>
            <a:cxnLst/>
            <a:rect r="r" b="b" t="t" l="l"/>
            <a:pathLst>
              <a:path h="562850" w="740593">
                <a:moveTo>
                  <a:pt x="740593" y="0"/>
                </a:moveTo>
                <a:lnTo>
                  <a:pt x="0" y="0"/>
                </a:lnTo>
                <a:lnTo>
                  <a:pt x="0" y="562850"/>
                </a:lnTo>
                <a:lnTo>
                  <a:pt x="740593" y="562850"/>
                </a:lnTo>
                <a:lnTo>
                  <a:pt x="7405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21930" y="-1901401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2621930" y="-297947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3614838" y="-741782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9360" y="2095034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Contexto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9360" y="3975040"/>
            <a:ext cx="7528546" cy="25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 Chile, un aproximado de 800 mil personas son sordas o mudas, según el 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Estudio Nacional de la Discapacidad. En este contexto, instituciones públicas de todo tipo no cuentan con una preparación adecuada para tratar con problemas</a:t>
            </a:r>
          </a:p>
          <a:p>
            <a:pPr algn="l">
              <a:lnSpc>
                <a:spcPts val="2040"/>
              </a:lnSpc>
            </a:pP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comunicacionales de este tipo.</a:t>
            </a:r>
          </a:p>
          <a:p>
            <a:pPr algn="l">
              <a:lnSpc>
                <a:spcPts val="2040"/>
              </a:lnSpc>
            </a:pPr>
          </a:p>
          <a:p>
            <a:pPr algn="l">
              <a:lnSpc>
                <a:spcPts val="2040"/>
              </a:lnSpc>
            </a:pPr>
          </a:p>
          <a:p>
            <a:pPr algn="l">
              <a:lnSpc>
                <a:spcPts val="2040"/>
              </a:lnSpc>
            </a:pP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Frente a este problema de exclusión nace </a:t>
            </a:r>
            <a:r>
              <a:rPr lang="en-US" sz="21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SignAI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el cual es un servicio intérprete de </a:t>
            </a:r>
            <a:r>
              <a:rPr lang="en-US" sz="21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LSCh 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que pretende ser la </a:t>
            </a:r>
            <a:r>
              <a:rPr lang="en-US" sz="21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base 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futuros servicios similares que utilicen </a:t>
            </a:r>
            <a:r>
              <a:rPr lang="en-US" sz="21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IA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646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53126" y="710282"/>
            <a:ext cx="4181748" cy="152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b="true" sz="6564" spc="-41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Fases anteriores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23804" y="2719867"/>
            <a:ext cx="8040392" cy="832958"/>
            <a:chOff x="0" y="0"/>
            <a:chExt cx="10720523" cy="111061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35205" y="47625"/>
              <a:ext cx="9685318" cy="106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Digitalizamos todo el diccionario de LSCh utilizando la plataforma que desarrollamos. También enriquecimos este diccionario utilizando WebScraping.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23804" y="4302966"/>
            <a:ext cx="8040392" cy="832958"/>
            <a:chOff x="0" y="0"/>
            <a:chExt cx="10720523" cy="111061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35205" y="47625"/>
              <a:ext cx="9685318" cy="106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Desarrollamos la base de la API, configurando la aplicación (servidor), creando los endpoints y habilitando la generación de documentación de forma automática.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23804" y="5888400"/>
            <a:ext cx="8040392" cy="811512"/>
            <a:chOff x="0" y="0"/>
            <a:chExt cx="10720523" cy="108201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035205" y="47625"/>
              <a:ext cx="9685318" cy="720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Desarrollamos todo el módulo n°1 de Voz a Señas y lo implementamos de forma exitosa a la API.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23804" y="7185686"/>
            <a:ext cx="8040392" cy="832958"/>
            <a:chOff x="0" y="0"/>
            <a:chExt cx="10720523" cy="111061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035205" y="47625"/>
              <a:ext cx="9685318" cy="106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Configuramos y preparamos todo el entorno de producción en el servidor para el despliegue de la API, Plataforma de Vocabulario y futuras herramientas que presentaremos hoy.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123804" y="8733020"/>
            <a:ext cx="8040392" cy="811512"/>
            <a:chOff x="0" y="0"/>
            <a:chExt cx="10720523" cy="108201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1035205" y="47625"/>
              <a:ext cx="9685318" cy="720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Hicimos preparativos básicos para el desarrollo del módulo n°2, Señas a Texto.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5807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Red Neuronal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84650" y="5936060"/>
            <a:ext cx="2804245" cy="101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objetivo más importante que declaramos para esta nueva fase del proyecto fue el diseño y entrenamiento de la Red Neuronal.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57549" y="4127536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78917" y="4821555"/>
            <a:ext cx="2641930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Developer Portal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7759" y="5936060"/>
            <a:ext cx="2804245" cy="1216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 el fin de proveer un servicio seguro y fácil de implementar. Se desarrolló un Developer Portal del cual se puede consultar la documentación y obtener APIKeys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70659" y="4127536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392027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Seguridad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10869" y="5936060"/>
            <a:ext cx="2804245" cy="101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asegurar la implementación segura del servicio se han desarrollado medidas de seguridad como Autenticación y APIKeys.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683924" y="4127536"/>
            <a:ext cx="3484666" cy="4563991"/>
            <a:chOff x="0" y="0"/>
            <a:chExt cx="890986" cy="11669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105292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Pruebas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4134" y="5936060"/>
            <a:ext cx="2804245" cy="101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Sometimos nuestro modelo a diversas pruebas, utilizando diferentes individuos para asegurar una detección decente de señas.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4562" y="0"/>
            <a:ext cx="5486435" cy="10287000"/>
            <a:chOff x="0" y="0"/>
            <a:chExt cx="731524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069" t="0" r="35069" b="0"/>
            <a:stretch>
              <a:fillRect/>
            </a:stretch>
          </p:blipFill>
          <p:spPr>
            <a:xfrm flipH="false" flipV="false">
              <a:off x="0" y="0"/>
              <a:ext cx="7315247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79027" y="1304401"/>
            <a:ext cx="2668628" cy="26686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70290" y="3944998"/>
            <a:ext cx="2668628" cy="26686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79027" y="6585595"/>
            <a:ext cx="2668628" cy="266862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82301" y="1587512"/>
            <a:ext cx="4276787" cy="241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El</a:t>
            </a:r>
          </a:p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36678"/>
            <a:ext cx="3983988" cy="160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4"/>
              </a:lnSpc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llegar a nuestro modelo </a:t>
            </a:r>
            <a:r>
              <a:rPr lang="en-US" sz="1891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BETA </a:t>
            </a: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ideal cuyas métricas declaramos y presentamos en un inicio, tuvimos que diseñar antes 15 modelos, los cuales, cada uno nos tomaba entre 2 y 3 horas los primeros intentos, hasta 8 y 9 horas los últimos.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41016" y="1602987"/>
            <a:ext cx="2894459" cy="58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Arquitectura 6 - Alpha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49323" y="2283791"/>
            <a:ext cx="2886152" cy="110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3"/>
              </a:lnSpc>
            </a:pP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primer modelo que nos dió buenos resultados fue el número 6, o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ALPHA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el cual obtuvo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98%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Accuracy 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 testing, pero no generalizaba del todo bien.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32279" y="4366728"/>
            <a:ext cx="2903196" cy="30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Arquitectura 15 - Beta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40586" y="4792867"/>
            <a:ext cx="2894889" cy="12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3"/>
              </a:lnSpc>
            </a:pP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segundo modelo que mostró buen resultado fue el 15 o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BETA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el cual obtuvo un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88%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Accuracy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en testing, su generalización era buena, pero sólo alcanzaba un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30%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 casos reales.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1016" y="6884181"/>
            <a:ext cx="2894459" cy="58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Arquitectura 16 - Gamma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49323" y="7514283"/>
            <a:ext cx="2886152" cy="12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3"/>
              </a:lnSpc>
            </a:pP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último modelo que mostró buen resultado fue el GAMMA, el cual obtuvo un 91% de Accuracy en testing, además de que su generalización es bastante con un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70% 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 precisión en casos reales.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43092" y="3948668"/>
            <a:ext cx="14975333" cy="14975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47056" y="5773776"/>
            <a:ext cx="13373518" cy="13373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692465" y="7056877"/>
            <a:ext cx="11586956" cy="115869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80127" y="1916004"/>
            <a:ext cx="4364646" cy="4065329"/>
            <a:chOff x="0" y="0"/>
            <a:chExt cx="5819528" cy="54204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59481" y="1916004"/>
            <a:ext cx="4364646" cy="4065329"/>
            <a:chOff x="0" y="0"/>
            <a:chExt cx="5819528" cy="54204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959481" y="1916004"/>
            <a:ext cx="4364646" cy="3273484"/>
          </a:xfrm>
          <a:custGeom>
            <a:avLst/>
            <a:gdLst/>
            <a:ahLst/>
            <a:cxnLst/>
            <a:rect r="r" b="b" t="t" l="l"/>
            <a:pathLst>
              <a:path h="3273484" w="4364646">
                <a:moveTo>
                  <a:pt x="0" y="0"/>
                </a:moveTo>
                <a:lnTo>
                  <a:pt x="4364646" y="0"/>
                </a:lnTo>
                <a:lnTo>
                  <a:pt x="4364646" y="3273484"/>
                </a:lnTo>
                <a:lnTo>
                  <a:pt x="0" y="327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743227" y="1916004"/>
            <a:ext cx="4364646" cy="4065329"/>
            <a:chOff x="0" y="0"/>
            <a:chExt cx="5819528" cy="542043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743227" y="1916004"/>
            <a:ext cx="4364646" cy="3273484"/>
          </a:xfrm>
          <a:custGeom>
            <a:avLst/>
            <a:gdLst/>
            <a:ahLst/>
            <a:cxnLst/>
            <a:rect r="r" b="b" t="t" l="l"/>
            <a:pathLst>
              <a:path h="3273484" w="4364646">
                <a:moveTo>
                  <a:pt x="0" y="0"/>
                </a:moveTo>
                <a:lnTo>
                  <a:pt x="4364646" y="0"/>
                </a:lnTo>
                <a:lnTo>
                  <a:pt x="4364646" y="3273484"/>
                </a:lnTo>
                <a:lnTo>
                  <a:pt x="0" y="327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666" r="0" b="-16666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80127" y="6190883"/>
            <a:ext cx="4364646" cy="4065329"/>
            <a:chOff x="0" y="0"/>
            <a:chExt cx="5819528" cy="54204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80127" y="6190883"/>
            <a:ext cx="4297956" cy="3223467"/>
          </a:xfrm>
          <a:custGeom>
            <a:avLst/>
            <a:gdLst/>
            <a:ahLst/>
            <a:cxnLst/>
            <a:rect r="r" b="b" t="t" l="l"/>
            <a:pathLst>
              <a:path h="3223467" w="4297956">
                <a:moveTo>
                  <a:pt x="0" y="0"/>
                </a:moveTo>
                <a:lnTo>
                  <a:pt x="4297956" y="0"/>
                </a:lnTo>
                <a:lnTo>
                  <a:pt x="4297956" y="3223467"/>
                </a:lnTo>
                <a:lnTo>
                  <a:pt x="0" y="3223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961677" y="6190883"/>
            <a:ext cx="4364646" cy="4065329"/>
            <a:chOff x="0" y="0"/>
            <a:chExt cx="5819528" cy="542043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959481" y="6190883"/>
            <a:ext cx="4366841" cy="3275131"/>
          </a:xfrm>
          <a:custGeom>
            <a:avLst/>
            <a:gdLst/>
            <a:ahLst/>
            <a:cxnLst/>
            <a:rect r="r" b="b" t="t" l="l"/>
            <a:pathLst>
              <a:path h="3275131" w="4366841">
                <a:moveTo>
                  <a:pt x="0" y="0"/>
                </a:moveTo>
                <a:lnTo>
                  <a:pt x="4366842" y="0"/>
                </a:lnTo>
                <a:lnTo>
                  <a:pt x="4366842" y="3275131"/>
                </a:lnTo>
                <a:lnTo>
                  <a:pt x="0" y="3275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101013" y="625179"/>
            <a:ext cx="10085975" cy="108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8933" spc="-56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Señas problemáticas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43092" y="3948668"/>
            <a:ext cx="14975333" cy="14975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47056" y="5773776"/>
            <a:ext cx="13373518" cy="13373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692465" y="7056877"/>
            <a:ext cx="11586956" cy="115869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3827" y="1582559"/>
            <a:ext cx="3243228" cy="4603631"/>
          </a:xfrm>
          <a:custGeom>
            <a:avLst/>
            <a:gdLst/>
            <a:ahLst/>
            <a:cxnLst/>
            <a:rect r="r" b="b" t="t" l="l"/>
            <a:pathLst>
              <a:path h="4603631" w="3243228">
                <a:moveTo>
                  <a:pt x="0" y="0"/>
                </a:moveTo>
                <a:lnTo>
                  <a:pt x="3243229" y="0"/>
                </a:lnTo>
                <a:lnTo>
                  <a:pt x="3243229" y="4603631"/>
                </a:lnTo>
                <a:lnTo>
                  <a:pt x="0" y="4603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0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55042" y="6504345"/>
            <a:ext cx="3243228" cy="3635374"/>
          </a:xfrm>
          <a:custGeom>
            <a:avLst/>
            <a:gdLst/>
            <a:ahLst/>
            <a:cxnLst/>
            <a:rect r="r" b="b" t="t" l="l"/>
            <a:pathLst>
              <a:path h="3635374" w="3243228">
                <a:moveTo>
                  <a:pt x="0" y="0"/>
                </a:moveTo>
                <a:lnTo>
                  <a:pt x="3243228" y="0"/>
                </a:lnTo>
                <a:lnTo>
                  <a:pt x="3243228" y="3635374"/>
                </a:lnTo>
                <a:lnTo>
                  <a:pt x="0" y="36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634" r="0" b="-3014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51262" y="1582559"/>
            <a:ext cx="3243228" cy="4780384"/>
          </a:xfrm>
          <a:custGeom>
            <a:avLst/>
            <a:gdLst/>
            <a:ahLst/>
            <a:cxnLst/>
            <a:rect r="r" b="b" t="t" l="l"/>
            <a:pathLst>
              <a:path h="4780384" w="3243228">
                <a:moveTo>
                  <a:pt x="0" y="0"/>
                </a:moveTo>
                <a:lnTo>
                  <a:pt x="3243229" y="0"/>
                </a:lnTo>
                <a:lnTo>
                  <a:pt x="3243229" y="4780384"/>
                </a:lnTo>
                <a:lnTo>
                  <a:pt x="0" y="4780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226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19125" y="1582559"/>
            <a:ext cx="3243228" cy="4921786"/>
          </a:xfrm>
          <a:custGeom>
            <a:avLst/>
            <a:gdLst/>
            <a:ahLst/>
            <a:cxnLst/>
            <a:rect r="r" b="b" t="t" l="l"/>
            <a:pathLst>
              <a:path h="4921786" w="3243228">
                <a:moveTo>
                  <a:pt x="0" y="0"/>
                </a:moveTo>
                <a:lnTo>
                  <a:pt x="3243228" y="0"/>
                </a:lnTo>
                <a:lnTo>
                  <a:pt x="3243228" y="4921786"/>
                </a:lnTo>
                <a:lnTo>
                  <a:pt x="0" y="4921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801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08034" y="6214644"/>
            <a:ext cx="3243228" cy="4214775"/>
          </a:xfrm>
          <a:custGeom>
            <a:avLst/>
            <a:gdLst/>
            <a:ahLst/>
            <a:cxnLst/>
            <a:rect r="r" b="b" t="t" l="l"/>
            <a:pathLst>
              <a:path h="4214775" w="3243228">
                <a:moveTo>
                  <a:pt x="0" y="0"/>
                </a:moveTo>
                <a:lnTo>
                  <a:pt x="3243228" y="0"/>
                </a:lnTo>
                <a:lnTo>
                  <a:pt x="3243228" y="4214775"/>
                </a:lnTo>
                <a:lnTo>
                  <a:pt x="0" y="4214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522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47056" y="1582559"/>
            <a:ext cx="3243228" cy="4957136"/>
          </a:xfrm>
          <a:custGeom>
            <a:avLst/>
            <a:gdLst/>
            <a:ahLst/>
            <a:cxnLst/>
            <a:rect r="r" b="b" t="t" l="l"/>
            <a:pathLst>
              <a:path h="4957136" w="3243228">
                <a:moveTo>
                  <a:pt x="0" y="0"/>
                </a:moveTo>
                <a:lnTo>
                  <a:pt x="3243228" y="0"/>
                </a:lnTo>
                <a:lnTo>
                  <a:pt x="3243228" y="4957136"/>
                </a:lnTo>
                <a:lnTo>
                  <a:pt x="0" y="49571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975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86987" y="4043452"/>
            <a:ext cx="3243228" cy="5558095"/>
          </a:xfrm>
          <a:custGeom>
            <a:avLst/>
            <a:gdLst/>
            <a:ahLst/>
            <a:cxnLst/>
            <a:rect r="r" b="b" t="t" l="l"/>
            <a:pathLst>
              <a:path h="5558095" w="3243228">
                <a:moveTo>
                  <a:pt x="0" y="0"/>
                </a:moveTo>
                <a:lnTo>
                  <a:pt x="3243229" y="0"/>
                </a:lnTo>
                <a:lnTo>
                  <a:pt x="3243229" y="5558095"/>
                </a:lnTo>
                <a:lnTo>
                  <a:pt x="0" y="5558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544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101013" y="499291"/>
            <a:ext cx="10085975" cy="108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8933" spc="-56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Señas problemáticas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7669" y="2567037"/>
            <a:ext cx="17512662" cy="5647834"/>
          </a:xfrm>
          <a:custGeom>
            <a:avLst/>
            <a:gdLst/>
            <a:ahLst/>
            <a:cxnLst/>
            <a:rect r="r" b="b" t="t" l="l"/>
            <a:pathLst>
              <a:path h="5647834" w="17512662">
                <a:moveTo>
                  <a:pt x="0" y="0"/>
                </a:moveTo>
                <a:lnTo>
                  <a:pt x="17512662" y="0"/>
                </a:lnTo>
                <a:lnTo>
                  <a:pt x="17512662" y="5647833"/>
                </a:lnTo>
                <a:lnTo>
                  <a:pt x="0" y="5647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4809" y="1219200"/>
            <a:ext cx="6898383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6000" spc="-378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Arquitectura de la red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8529" y="1707128"/>
            <a:ext cx="14630400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0" y="504871"/>
            <a:ext cx="10366524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DAGVvnR2ErM</dc:identifier>
  <dcterms:modified xsi:type="dcterms:W3CDTF">2011-08-01T06:04:30Z</dcterms:modified>
  <cp:revision>1</cp:revision>
  <dc:title>Presentación SignAI Final 2</dc:title>
</cp:coreProperties>
</file>